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06" r:id="rId3"/>
    <p:sldId id="282" r:id="rId4"/>
    <p:sldId id="260" r:id="rId5"/>
    <p:sldId id="303" r:id="rId6"/>
    <p:sldId id="304" r:id="rId7"/>
    <p:sldId id="258" r:id="rId8"/>
    <p:sldId id="302" r:id="rId9"/>
    <p:sldId id="259" r:id="rId10"/>
    <p:sldId id="261" r:id="rId11"/>
    <p:sldId id="279" r:id="rId12"/>
    <p:sldId id="280" r:id="rId13"/>
    <p:sldId id="281" r:id="rId14"/>
    <p:sldId id="272" r:id="rId15"/>
    <p:sldId id="274" r:id="rId16"/>
    <p:sldId id="275" r:id="rId17"/>
    <p:sldId id="276" r:id="rId18"/>
    <p:sldId id="263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64" r:id="rId28"/>
    <p:sldId id="291" r:id="rId29"/>
    <p:sldId id="292" r:id="rId30"/>
    <p:sldId id="305" r:id="rId31"/>
    <p:sldId id="293" r:id="rId32"/>
    <p:sldId id="294" r:id="rId33"/>
    <p:sldId id="296" r:id="rId34"/>
    <p:sldId id="295" r:id="rId35"/>
    <p:sldId id="297" r:id="rId36"/>
    <p:sldId id="298" r:id="rId37"/>
    <p:sldId id="299" r:id="rId38"/>
    <p:sldId id="265" r:id="rId39"/>
    <p:sldId id="266" r:id="rId40"/>
    <p:sldId id="267" r:id="rId41"/>
    <p:sldId id="268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D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63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486" y="60"/>
      </p:cViewPr>
      <p:guideLst/>
    </p:cSldViewPr>
  </p:slideViewPr>
  <p:outlineViewPr>
    <p:cViewPr>
      <p:scale>
        <a:sx n="33" d="100"/>
        <a:sy n="33" d="100"/>
      </p:scale>
      <p:origin x="0" y="-5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16"/>
    </p:cViewPr>
  </p:sorter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red\Desktop\Dossier_Soutenance\burnDownChart\Excel-Burndown-Chart-Templat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Sprint</a:t>
            </a:r>
            <a:r>
              <a:rPr lang="en-US" baseline="0"/>
              <a:t> 01 Burndown chart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897696642863956"/>
          <c:y val="0.11160984759182863"/>
          <c:w val="0.67596527931522454"/>
          <c:h val="0.81858278858404199"/>
        </c:manualLayout>
      </c:layout>
      <c:lineChart>
        <c:grouping val="standard"/>
        <c:varyColors val="0"/>
        <c:ser>
          <c:idx val="0"/>
          <c:order val="0"/>
          <c:tx>
            <c:strRef>
              <c:f>BurnDownTable!$B$2</c:f>
              <c:strCache>
                <c:ptCount val="1"/>
                <c:pt idx="0">
                  <c:v>Progression idéale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BurnDownTable!$A$3:$A$18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BurnDownTable!$B$3:$B$18</c:f>
              <c:numCache>
                <c:formatCode>0</c:formatCode>
                <c:ptCount val="16"/>
                <c:pt idx="0">
                  <c:v>104</c:v>
                </c:pt>
                <c:pt idx="1">
                  <c:v>97.066666666666663</c:v>
                </c:pt>
                <c:pt idx="2">
                  <c:v>90.133333333333326</c:v>
                </c:pt>
                <c:pt idx="3">
                  <c:v>83.2</c:v>
                </c:pt>
                <c:pt idx="4">
                  <c:v>76.266666666666666</c:v>
                </c:pt>
                <c:pt idx="5">
                  <c:v>69.333333333333329</c:v>
                </c:pt>
                <c:pt idx="6">
                  <c:v>62.4</c:v>
                </c:pt>
                <c:pt idx="7">
                  <c:v>55.466666666666669</c:v>
                </c:pt>
                <c:pt idx="8">
                  <c:v>48.533333333333331</c:v>
                </c:pt>
                <c:pt idx="9">
                  <c:v>41.599999999999994</c:v>
                </c:pt>
                <c:pt idx="10">
                  <c:v>34.666666666666657</c:v>
                </c:pt>
                <c:pt idx="11">
                  <c:v>27.733333333333334</c:v>
                </c:pt>
                <c:pt idx="12">
                  <c:v>20.799999999999997</c:v>
                </c:pt>
                <c:pt idx="13">
                  <c:v>13.86666666666666</c:v>
                </c:pt>
                <c:pt idx="14">
                  <c:v>6.9333333333333371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B4-4BB7-BF54-BDC5E019620D}"/>
            </c:ext>
          </c:extLst>
        </c:ser>
        <c:ser>
          <c:idx val="1"/>
          <c:order val="1"/>
          <c:tx>
            <c:strRef>
              <c:f>BurnDownTable!$C$2</c:f>
              <c:strCache>
                <c:ptCount val="1"/>
                <c:pt idx="0">
                  <c:v>Forecast Burn Down</c:v>
                </c:pt>
              </c:strCache>
            </c:strRef>
          </c:tx>
          <c:spPr>
            <a:ln w="28575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cat>
            <c:numRef>
              <c:f>BurnDownTable!$A$3:$A$18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BurnDownTable!$C$3:$C$18</c:f>
              <c:numCache>
                <c:formatCode>General</c:formatCode>
                <c:ptCount val="16"/>
                <c:pt idx="0" formatCode="0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B4-4BB7-BF54-BDC5E019620D}"/>
            </c:ext>
          </c:extLst>
        </c:ser>
        <c:ser>
          <c:idx val="2"/>
          <c:order val="2"/>
          <c:tx>
            <c:strRef>
              <c:f>BurnDownTable!$D$2</c:f>
              <c:strCache>
                <c:ptCount val="1"/>
                <c:pt idx="0">
                  <c:v>Progression actuelle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>
              <a:outerShdw sx="1000" sy="1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chemeClr val="accent4">
                    <a:lumMod val="75000"/>
                  </a:schemeClr>
                </a:solidFill>
              </a:ln>
              <a:effectLst>
                <a:outerShdw sx="1000" sy="1000" algn="tl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0.11995774833701343"/>
                  <c:y val="-4.2128301843064299E-2"/>
                </c:manualLayout>
              </c:layout>
              <c:tx>
                <c:rich>
                  <a:bodyPr/>
                  <a:lstStyle/>
                  <a:p>
                    <a:fld id="{A5EA486C-0180-46C9-9544-5BE5E40335E6}" type="VALUE">
                      <a:rPr lang="en-US" sz="20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[VALEUR]</a:t>
                    </a:fld>
                    <a:r>
                      <a:rPr lang="en-US" sz="20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rPr>
                      <a:t> 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2B4-4BB7-BF54-BDC5E019620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B4-4BB7-BF54-BDC5E019620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B4-4BB7-BF54-BDC5E019620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B4-4BB7-BF54-BDC5E019620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2B4-4BB7-BF54-BDC5E019620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2B4-4BB7-BF54-BDC5E019620D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2B4-4BB7-BF54-BDC5E019620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2B4-4BB7-BF54-BDC5E019620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2B4-4BB7-BF54-BDC5E019620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2B4-4BB7-BF54-BDC5E019620D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2B4-4BB7-BF54-BDC5E019620D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2B4-4BB7-BF54-BDC5E019620D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2B4-4BB7-BF54-BDC5E019620D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2B4-4BB7-BF54-BDC5E019620D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2B4-4BB7-BF54-BDC5E019620D}"/>
                </c:ext>
              </c:extLst>
            </c:dLbl>
            <c:dLbl>
              <c:idx val="15"/>
              <c:layout>
                <c:manualLayout>
                  <c:x val="9.2780937105082471E-3"/>
                  <c:y val="-3.545175644435174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9A501C-7874-4F41-A170-219BE6FBBF2D}" type="VALUE">
                      <a:rPr lang="en-US" sz="2000"/>
                      <a:pPr>
                        <a:defRPr>
                          <a:solidFill>
                            <a:schemeClr val="dk1"/>
                          </a:solidFill>
                        </a:defRPr>
                      </a:pPr>
                      <a:t>[VALEUR]</a:t>
                    </a:fld>
                    <a:endParaRPr lang="fr-FR"/>
                  </a:p>
                </c:rich>
              </c:tx>
              <c:spPr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  <a:ln w="6350" cap="flat" cmpd="sng" algn="ctr">
                  <a:solidFill>
                    <a:schemeClr val="accent4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0811287477954135E-2"/>
                      <c:h val="8.82451779620262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42B4-4BB7-BF54-BDC5E019620D}"/>
                </c:ext>
              </c:extLst>
            </c:dLbl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BurnDownTable!$A$3:$A$18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BurnDownTable!$D$3:$D$18</c:f>
              <c:numCache>
                <c:formatCode>0</c:formatCode>
                <c:ptCount val="16"/>
                <c:pt idx="0">
                  <c:v>104</c:v>
                </c:pt>
                <c:pt idx="1">
                  <c:v>103</c:v>
                </c:pt>
                <c:pt idx="2">
                  <c:v>102</c:v>
                </c:pt>
                <c:pt idx="3">
                  <c:v>97</c:v>
                </c:pt>
                <c:pt idx="4">
                  <c:v>85</c:v>
                </c:pt>
                <c:pt idx="5">
                  <c:v>80</c:v>
                </c:pt>
                <c:pt idx="6">
                  <c:v>69</c:v>
                </c:pt>
                <c:pt idx="7">
                  <c:v>65</c:v>
                </c:pt>
                <c:pt idx="8">
                  <c:v>55</c:v>
                </c:pt>
                <c:pt idx="9">
                  <c:v>55</c:v>
                </c:pt>
                <c:pt idx="10">
                  <c:v>45</c:v>
                </c:pt>
                <c:pt idx="11">
                  <c:v>43</c:v>
                </c:pt>
                <c:pt idx="12">
                  <c:v>42</c:v>
                </c:pt>
                <c:pt idx="13">
                  <c:v>39</c:v>
                </c:pt>
                <c:pt idx="14">
                  <c:v>29</c:v>
                </c:pt>
                <c:pt idx="15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42B4-4BB7-BF54-BDC5E01962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9449568"/>
        <c:axId val="389444080"/>
      </c:lineChart>
      <c:catAx>
        <c:axId val="38944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89444080"/>
        <c:crosses val="autoZero"/>
        <c:auto val="1"/>
        <c:lblAlgn val="ctr"/>
        <c:lblOffset val="100"/>
        <c:noMultiLvlLbl val="0"/>
      </c:catAx>
      <c:valAx>
        <c:axId val="38944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8944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6DA39-AAF8-46F8-8B6A-452CFD21F722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92841-C56A-43FB-9EC7-F1C93ED35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81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92841-C56A-43FB-9EC7-F1C93ED359A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66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73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0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719527"/>
            <a:ext cx="2628900" cy="5457436"/>
          </a:xfrm>
        </p:spPr>
        <p:txBody>
          <a:bodyPr vert="eaVert"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719527"/>
            <a:ext cx="7734300" cy="545743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73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58" y="6407335"/>
            <a:ext cx="278044" cy="278044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5622838" y="6393087"/>
            <a:ext cx="949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</a:rPr>
              <a:t>OpusBeauté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96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34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05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47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58" y="6407335"/>
            <a:ext cx="278044" cy="278044"/>
          </a:xfrm>
          <a:prstGeom prst="rect">
            <a:avLst/>
          </a:prstGeom>
        </p:spPr>
      </p:pic>
      <p:sp>
        <p:nvSpPr>
          <p:cNvPr id="7" name="ZoneTexte 6"/>
          <p:cNvSpPr txBox="1"/>
          <p:nvPr userDrawn="1"/>
        </p:nvSpPr>
        <p:spPr>
          <a:xfrm>
            <a:off x="5622838" y="6393087"/>
            <a:ext cx="949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</a:rPr>
              <a:t>OpusBeauté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6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58" y="6407335"/>
            <a:ext cx="278044" cy="278044"/>
          </a:xfrm>
          <a:prstGeom prst="rect">
            <a:avLst/>
          </a:prstGeom>
        </p:spPr>
      </p:pic>
      <p:sp>
        <p:nvSpPr>
          <p:cNvPr id="6" name="ZoneTexte 5"/>
          <p:cNvSpPr txBox="1"/>
          <p:nvPr userDrawn="1"/>
        </p:nvSpPr>
        <p:spPr>
          <a:xfrm>
            <a:off x="5622838" y="6393087"/>
            <a:ext cx="949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</a:rPr>
              <a:t>OpusBeauté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659566"/>
            <a:ext cx="3932237" cy="139783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47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659566"/>
            <a:ext cx="3932237" cy="139783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568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6657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2158584"/>
            <a:ext cx="10515600" cy="4018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0FC46-C4B8-4F25-B642-94B309042C5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6EA57-3157-456C-86DB-E1E5D4C51784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0" y="-12880"/>
            <a:ext cx="12228076" cy="669703"/>
            <a:chOff x="0" y="-12880"/>
            <a:chExt cx="12228076" cy="669703"/>
          </a:xfrm>
        </p:grpSpPr>
        <p:pic>
          <p:nvPicPr>
            <p:cNvPr id="8" name="Image 7"/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11"/>
            <a:stretch/>
          </p:blipFill>
          <p:spPr>
            <a:xfrm>
              <a:off x="0" y="0"/>
              <a:ext cx="3419061" cy="656823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11"/>
            <a:stretch/>
          </p:blipFill>
          <p:spPr>
            <a:xfrm>
              <a:off x="3419061" y="-983"/>
              <a:ext cx="3419061" cy="656823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11"/>
            <a:stretch/>
          </p:blipFill>
          <p:spPr>
            <a:xfrm>
              <a:off x="6838122" y="-1966"/>
              <a:ext cx="3419061" cy="65682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8818"/>
            <a:stretch/>
          </p:blipFill>
          <p:spPr>
            <a:xfrm>
              <a:off x="10257183" y="-12880"/>
              <a:ext cx="1970893" cy="66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aspbianFrance/RaspiSMS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4007" y="448807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Frédéric BEAUDEAU</a:t>
            </a:r>
          </a:p>
          <a:p>
            <a:endParaRPr lang="fr-FR" dirty="0" smtClean="0"/>
          </a:p>
          <a:p>
            <a:r>
              <a:rPr lang="fr-FR" dirty="0" smtClean="0"/>
              <a:t>Projet </a:t>
            </a:r>
            <a:r>
              <a:rPr lang="fr-FR" dirty="0" err="1" smtClean="0"/>
              <a:t>OpusBeauté</a:t>
            </a:r>
            <a:endParaRPr lang="fr-FR" dirty="0"/>
          </a:p>
          <a:p>
            <a:r>
              <a:rPr lang="fr-FR" dirty="0" smtClean="0"/>
              <a:t>Le 27/03/2019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9233941" y="689548"/>
            <a:ext cx="2593298" cy="444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547010" y="548988"/>
            <a:ext cx="8983580" cy="3034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fr-FR" sz="4400" dirty="0"/>
              <a:t>Projet de </a:t>
            </a:r>
            <a:r>
              <a:rPr lang="fr-FR" sz="4400" dirty="0" smtClean="0"/>
              <a:t>soutenance</a:t>
            </a:r>
            <a:r>
              <a:rPr lang="fr-FR" sz="4400" dirty="0"/>
              <a:t/>
            </a:r>
            <a:br>
              <a:rPr lang="fr-FR" sz="4400" dirty="0"/>
            </a:br>
            <a:r>
              <a:rPr lang="fr-FR" sz="4400" dirty="0"/>
              <a:t>titre de</a:t>
            </a:r>
            <a:br>
              <a:rPr lang="fr-FR" sz="4400" dirty="0"/>
            </a:br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Concepteur Développeur Informatique</a:t>
            </a:r>
          </a:p>
        </p:txBody>
      </p:sp>
    </p:spTree>
    <p:extLst>
      <p:ext uri="{BB962C8B-B14F-4D97-AF65-F5344CB8AC3E}">
        <p14:creationId xmlns:p14="http://schemas.microsoft.com/office/powerpoint/2010/main" val="169836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9" y="890007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Un projet en toute agilité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1433015" y="1714242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Agile (SCRUM) / Cascade (cycle en V)</a:t>
            </a:r>
          </a:p>
          <a:p>
            <a:endParaRPr lang="fr-FR" sz="24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6630"/>
            <a:ext cx="6549243" cy="289622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30" y="3152631"/>
            <a:ext cx="4851760" cy="2525451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7421" y="5473369"/>
            <a:ext cx="5994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Agile privilégie </a:t>
            </a:r>
            <a:r>
              <a:rPr lang="fr-FR" dirty="0"/>
              <a:t>l’échange avec le </a:t>
            </a:r>
            <a:r>
              <a:rPr lang="fr-FR" dirty="0" smtClean="0"/>
              <a:t>client/utilisateur « </a:t>
            </a:r>
            <a:r>
              <a:rPr lang="fr-FR" dirty="0" err="1" smtClean="0"/>
              <a:t>FeedBack</a:t>
            </a:r>
            <a:r>
              <a:rPr lang="fr-FR" dirty="0" smtClean="0"/>
              <a:t> » lors de présentation de fonctionnalité ou de livrable.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429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9" y="890007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Un projet en toute agilité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433015" y="1714242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Agile (SCRUM) / Cascade (cycle en V)</a:t>
            </a:r>
            <a:endParaRPr lang="fr-F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Collecte des besoins et des spécifications métier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2103409" y="2791175"/>
            <a:ext cx="99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Prendre du temps avec ma tutrice / cliente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Pour rassembler les informations liées à son activité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Comprendre le fonctionnement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Récupérer les besoins / souhaits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926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9" y="890007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Un projet en toute agilité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433015" y="1714242"/>
            <a:ext cx="93623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Agile (SCRUM) / Cascade (cycle en 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Collecte des besoins des spécifications </a:t>
            </a:r>
            <a:r>
              <a:rPr lang="fr-FR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métier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Définir les Rôles et acteurs du projet</a:t>
            </a:r>
          </a:p>
          <a:p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1785805" y="3283902"/>
            <a:ext cx="98338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Les rôles Agiles: Product </a:t>
            </a:r>
            <a:r>
              <a:rPr lang="fr-FR" sz="2400" dirty="0" err="1" smtClean="0"/>
              <a:t>Owner</a:t>
            </a:r>
            <a:r>
              <a:rPr lang="fr-FR" sz="2400" dirty="0" smtClean="0"/>
              <a:t>, </a:t>
            </a:r>
            <a:r>
              <a:rPr lang="fr-FR" sz="2400" dirty="0" err="1" smtClean="0"/>
              <a:t>Scrum</a:t>
            </a:r>
            <a:r>
              <a:rPr lang="fr-FR" sz="2400" dirty="0" smtClean="0"/>
              <a:t> Master, Développeur et </a:t>
            </a:r>
            <a:r>
              <a:rPr lang="fr-FR" sz="2400" dirty="0" err="1" smtClean="0"/>
              <a:t>StakeHolder</a:t>
            </a: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Attribution des rôles : </a:t>
            </a:r>
          </a:p>
          <a:p>
            <a:endParaRPr lang="fr-F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Je vais remplir les rôles de Product </a:t>
            </a:r>
            <a:r>
              <a:rPr lang="fr-FR" sz="2400" dirty="0" err="1" smtClean="0"/>
              <a:t>Owner</a:t>
            </a:r>
            <a:r>
              <a:rPr lang="fr-FR" sz="2400" dirty="0" smtClean="0"/>
              <a:t>, </a:t>
            </a:r>
            <a:r>
              <a:rPr lang="fr-FR" sz="2400" dirty="0" err="1" smtClean="0"/>
              <a:t>Scrum</a:t>
            </a:r>
            <a:r>
              <a:rPr lang="fr-FR" sz="2400" dirty="0" smtClean="0"/>
              <a:t> Master, Développeur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Ma Cliente sera naturellement </a:t>
            </a:r>
            <a:r>
              <a:rPr lang="fr-FR" sz="2400" dirty="0" err="1" smtClean="0"/>
              <a:t>StackHolder</a:t>
            </a:r>
            <a:r>
              <a:rPr lang="fr-FR" sz="2400" dirty="0" smtClean="0"/>
              <a:t>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9510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94" y="5040254"/>
            <a:ext cx="4861628" cy="1464677"/>
          </a:xfrm>
          <a:prstGeom prst="rect">
            <a:avLst/>
          </a:prstGeom>
        </p:spPr>
      </p:pic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397827"/>
              </p:ext>
            </p:extLst>
          </p:nvPr>
        </p:nvGraphicFramePr>
        <p:xfrm>
          <a:off x="4880811" y="2358187"/>
          <a:ext cx="5667484" cy="24735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7125">
                  <a:extLst>
                    <a:ext uri="{9D8B030D-6E8A-4147-A177-3AD203B41FA5}">
                      <a16:colId xmlns:a16="http://schemas.microsoft.com/office/drawing/2014/main" val="1297876044"/>
                    </a:ext>
                  </a:extLst>
                </a:gridCol>
                <a:gridCol w="4340359">
                  <a:extLst>
                    <a:ext uri="{9D8B030D-6E8A-4147-A177-3AD203B41FA5}">
                      <a16:colId xmlns:a16="http://schemas.microsoft.com/office/drawing/2014/main" val="4260524332"/>
                    </a:ext>
                  </a:extLst>
                </a:gridCol>
              </a:tblGrid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Nom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Définition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919256114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Rendez-vous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Planification d’une date et une heure entre un client, un praticien </a:t>
                      </a:r>
                      <a:r>
                        <a:rPr lang="fr-FR" sz="1000" dirty="0" smtClean="0">
                          <a:effectLst/>
                        </a:rPr>
                        <a:t>pour </a:t>
                      </a:r>
                      <a:r>
                        <a:rPr lang="fr-FR" sz="1000" dirty="0">
                          <a:effectLst/>
                        </a:rPr>
                        <a:t>la réalisation d’une prestation et de sa durée.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3972374382"/>
                  </a:ext>
                </a:extLst>
              </a:tr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 smtClean="0">
                          <a:effectLst/>
                        </a:rPr>
                        <a:t>Lieu Rendez-vous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C’est l’adresse du lieu de rendez-vous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3403267303"/>
                  </a:ext>
                </a:extLst>
              </a:tr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Rappel de rdv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Email ou sms pour rappeler les rendez-vous qui aura lieu.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2805241404"/>
                  </a:ext>
                </a:extLst>
              </a:tr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Client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Personne qui bénéficie d’une prestation.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2847179915"/>
                  </a:ext>
                </a:extLst>
              </a:tr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Adresse Client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Est l’adresse du client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2999552980"/>
                  </a:ext>
                </a:extLst>
              </a:tr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Genre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Genre humain home, femme.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2052287713"/>
                  </a:ext>
                </a:extLst>
              </a:tr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Praticien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Personne qui pratique le soin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473424729"/>
                  </a:ext>
                </a:extLst>
              </a:tr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Utilisateur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Personne qui utilise l’interface du logiciel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1349470289"/>
                  </a:ext>
                </a:extLst>
              </a:tr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Prestation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Soin qui sera prodigué par un praticien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3127503467"/>
                  </a:ext>
                </a:extLst>
              </a:tr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Activité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Catégorie pour classer les soins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240532438"/>
                  </a:ext>
                </a:extLst>
              </a:tr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Soin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Technique qui sera prodiguée à la clientèle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275801836"/>
                  </a:ext>
                </a:extLst>
              </a:tr>
              <a:tr h="1766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Forfait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Le soin fait il l’objet d’un forfait de plusieurs séances.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62" marR="58362" marT="0" marB="0"/>
                </a:tc>
                <a:extLst>
                  <a:ext uri="{0D108BD9-81ED-4DB2-BD59-A6C34878D82A}">
                    <a16:rowId xmlns:a16="http://schemas.microsoft.com/office/drawing/2014/main" val="2148482145"/>
                  </a:ext>
                </a:extLst>
              </a:tr>
            </a:tbl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0" y="2358187"/>
            <a:ext cx="3601906" cy="3582848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608779" y="890008"/>
            <a:ext cx="8670560" cy="652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Un projet en toute agilité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1433015" y="1714242"/>
            <a:ext cx="936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Les </a:t>
            </a:r>
            <a:r>
              <a:rPr lang="fr-FR" sz="2400" dirty="0" err="1"/>
              <a:t>P</a:t>
            </a:r>
            <a:r>
              <a:rPr lang="fr-FR" sz="2400" dirty="0" err="1" smtClean="0"/>
              <a:t>ersonas</a:t>
            </a:r>
            <a:r>
              <a:rPr lang="fr-FR" sz="2400" dirty="0" smtClean="0"/>
              <a:t> / le dictionnaire métier / les User Stories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915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9" y="890007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Un projet en toute agilité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433015" y="1714242"/>
            <a:ext cx="9362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Priorisation des User Stories pour ordonner le </a:t>
            </a:r>
            <a:r>
              <a:rPr lang="fr-FR" sz="2400" dirty="0" err="1" smtClean="0"/>
              <a:t>Backlog</a:t>
            </a:r>
            <a:r>
              <a:rPr lang="fr-FR" sz="2400" dirty="0" smtClean="0"/>
              <a:t> Produit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Définir et positionner les User </a:t>
            </a:r>
            <a:r>
              <a:rPr lang="fr-FR" sz="2400" smtClean="0"/>
              <a:t>Stories prioritaires</a:t>
            </a:r>
            <a:endParaRPr lang="fr-F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La méthode </a:t>
            </a:r>
            <a:r>
              <a:rPr lang="fr-FR" sz="2400" dirty="0" err="1" smtClean="0"/>
              <a:t>MoSCoW</a:t>
            </a:r>
            <a:endParaRPr lang="fr-FR" sz="24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114832" y="3189954"/>
            <a:ext cx="2200300" cy="2622563"/>
            <a:chOff x="1132187" y="3531154"/>
            <a:chExt cx="2200300" cy="2622563"/>
          </a:xfrm>
        </p:grpSpPr>
        <p:sp>
          <p:nvSpPr>
            <p:cNvPr id="4" name="Rectangle 3"/>
            <p:cNvSpPr/>
            <p:nvPr/>
          </p:nvSpPr>
          <p:spPr>
            <a:xfrm>
              <a:off x="1141907" y="3531154"/>
              <a:ext cx="149233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400" b="0" cap="none" spc="0" dirty="0" smtClean="0">
                  <a:ln w="0">
                    <a:solidFill>
                      <a:schemeClr val="accent6"/>
                    </a:solidFill>
                  </a:ln>
                  <a:solidFill>
                    <a:schemeClr val="accent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Must have</a:t>
              </a:r>
              <a:endParaRPr lang="fr-FR" sz="2400" b="0" cap="none" spc="0" dirty="0">
                <a:ln w="0"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Flèche droite 6"/>
            <p:cNvSpPr/>
            <p:nvPr/>
          </p:nvSpPr>
          <p:spPr>
            <a:xfrm>
              <a:off x="2950349" y="3646569"/>
              <a:ext cx="382138" cy="230833"/>
            </a:xfrm>
            <a:prstGeom prst="rightArrow">
              <a:avLst/>
            </a:prstGeom>
            <a:solidFill>
              <a:srgbClr val="AED5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32187" y="4243114"/>
              <a:ext cx="170739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400" b="0" cap="none" spc="0" dirty="0" err="1" smtClean="0">
                  <a:ln w="0">
                    <a:solidFill>
                      <a:schemeClr val="accent6"/>
                    </a:solidFill>
                  </a:ln>
                  <a:solidFill>
                    <a:schemeClr val="accent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Should</a:t>
              </a:r>
              <a:r>
                <a:rPr lang="fr-FR" sz="2400" b="0" cap="none" spc="0" dirty="0" smtClean="0">
                  <a:ln w="0">
                    <a:solidFill>
                      <a:schemeClr val="accent6"/>
                    </a:solidFill>
                  </a:ln>
                  <a:solidFill>
                    <a:schemeClr val="accent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have</a:t>
              </a:r>
              <a:endParaRPr lang="fr-FR" sz="2400" b="0" cap="none" spc="0" dirty="0">
                <a:ln w="0"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Flèche droite 8"/>
            <p:cNvSpPr/>
            <p:nvPr/>
          </p:nvSpPr>
          <p:spPr>
            <a:xfrm>
              <a:off x="2938973" y="4358529"/>
              <a:ext cx="382138" cy="230833"/>
            </a:xfrm>
            <a:prstGeom prst="rightArrow">
              <a:avLst/>
            </a:prstGeom>
            <a:solidFill>
              <a:srgbClr val="AED5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35950" y="4996016"/>
              <a:ext cx="156793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400" b="0" cap="none" spc="0" dirty="0" err="1" smtClean="0">
                  <a:ln w="0">
                    <a:solidFill>
                      <a:schemeClr val="accent6"/>
                    </a:solidFill>
                  </a:ln>
                  <a:solidFill>
                    <a:schemeClr val="accent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Could</a:t>
              </a:r>
              <a:r>
                <a:rPr lang="fr-FR" sz="2400" b="0" cap="none" spc="0" dirty="0" smtClean="0">
                  <a:ln w="0">
                    <a:solidFill>
                      <a:schemeClr val="accent6"/>
                    </a:solidFill>
                  </a:ln>
                  <a:solidFill>
                    <a:schemeClr val="accent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have</a:t>
              </a:r>
              <a:endParaRPr lang="fr-FR" sz="2400" b="0" cap="none" spc="0" dirty="0">
                <a:ln w="0"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Flèche droite 10"/>
            <p:cNvSpPr/>
            <p:nvPr/>
          </p:nvSpPr>
          <p:spPr>
            <a:xfrm>
              <a:off x="2941245" y="5111431"/>
              <a:ext cx="382138" cy="230833"/>
            </a:xfrm>
            <a:prstGeom prst="rightArrow">
              <a:avLst/>
            </a:prstGeom>
            <a:solidFill>
              <a:srgbClr val="AED5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81813" y="5692052"/>
              <a:ext cx="161268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400" b="0" cap="none" spc="0" dirty="0" err="1" smtClean="0">
                  <a:ln w="0">
                    <a:solidFill>
                      <a:schemeClr val="accent6"/>
                    </a:solidFill>
                  </a:ln>
                  <a:solidFill>
                    <a:schemeClr val="accent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Won’t</a:t>
              </a:r>
              <a:r>
                <a:rPr lang="fr-FR" sz="2400" b="0" cap="none" spc="0" dirty="0" smtClean="0">
                  <a:ln w="0">
                    <a:solidFill>
                      <a:schemeClr val="accent6"/>
                    </a:solidFill>
                  </a:ln>
                  <a:solidFill>
                    <a:schemeClr val="accent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have</a:t>
              </a:r>
              <a:endParaRPr lang="fr-FR" sz="2400" b="0" cap="none" spc="0" dirty="0">
                <a:ln w="0"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Flèche droite 12"/>
            <p:cNvSpPr/>
            <p:nvPr/>
          </p:nvSpPr>
          <p:spPr>
            <a:xfrm>
              <a:off x="2941245" y="5807467"/>
              <a:ext cx="382138" cy="230833"/>
            </a:xfrm>
            <a:prstGeom prst="rightArrow">
              <a:avLst/>
            </a:prstGeom>
            <a:solidFill>
              <a:srgbClr val="AED5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2" r="1536" b="17194"/>
          <a:stretch/>
        </p:blipFill>
        <p:spPr>
          <a:xfrm>
            <a:off x="4450502" y="3046918"/>
            <a:ext cx="5224240" cy="293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3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9" y="890007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Un projet en toute agilité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433015" y="1714242"/>
            <a:ext cx="936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Estimation des User Stories </a:t>
            </a:r>
            <a:r>
              <a:rPr lang="fr-FR" sz="2400" dirty="0" smtClean="0"/>
              <a:t>du </a:t>
            </a:r>
            <a:r>
              <a:rPr lang="fr-FR" sz="2400" dirty="0" err="1" smtClean="0"/>
              <a:t>BackLog</a:t>
            </a:r>
            <a:r>
              <a:rPr lang="fr-FR" sz="2400" dirty="0" smtClean="0"/>
              <a:t> produit</a:t>
            </a:r>
            <a:endParaRPr lang="fr-FR" sz="2400" dirty="0"/>
          </a:p>
        </p:txBody>
      </p:sp>
      <p:pic>
        <p:nvPicPr>
          <p:cNvPr id="7" name="Imag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" b="4788"/>
          <a:stretch/>
        </p:blipFill>
        <p:spPr bwMode="auto">
          <a:xfrm>
            <a:off x="7565439" y="2365436"/>
            <a:ext cx="3808966" cy="38318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618072" y="3033234"/>
            <a:ext cx="4044882" cy="2697522"/>
            <a:chOff x="3620908" y="3335631"/>
            <a:chExt cx="4044882" cy="2697522"/>
          </a:xfrm>
        </p:grpSpPr>
        <p:pic>
          <p:nvPicPr>
            <p:cNvPr id="6" name="Imag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908" y="3335631"/>
              <a:ext cx="4044882" cy="2328190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4258101" y="5663821"/>
              <a:ext cx="2770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Cartes </a:t>
              </a:r>
              <a:r>
                <a:rPr lang="fr-FR" i="1" dirty="0" err="1"/>
                <a:t>Scrum</a:t>
              </a:r>
              <a:r>
                <a:rPr lang="fr-FR" i="1" dirty="0"/>
                <a:t> Game </a:t>
              </a:r>
              <a:r>
                <a:rPr lang="fr-FR" i="1" dirty="0" err="1"/>
                <a:t>agilbee</a:t>
              </a:r>
              <a:endParaRPr lang="fr-FR" i="1" dirty="0"/>
            </a:p>
          </p:txBody>
        </p:sp>
      </p:grpSp>
      <p:pic>
        <p:nvPicPr>
          <p:cNvPr id="9" name="Imag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9" t="20730" r="54027" b="72248"/>
          <a:stretch/>
        </p:blipFill>
        <p:spPr bwMode="auto">
          <a:xfrm>
            <a:off x="5389710" y="3529975"/>
            <a:ext cx="1448973" cy="1502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770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9" y="890007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Un projet en toute agilité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433015" y="1714242"/>
            <a:ext cx="936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Vue d’ensemble des technologies retenues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238250"/>
              </p:ext>
            </p:extLst>
          </p:nvPr>
        </p:nvGraphicFramePr>
        <p:xfrm>
          <a:off x="1927365" y="2307868"/>
          <a:ext cx="8127999" cy="3022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743835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310842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67835580"/>
                    </a:ext>
                  </a:extLst>
                </a:gridCol>
              </a:tblGrid>
              <a:tr h="348361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MiddleWare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IHM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31636"/>
                  </a:ext>
                </a:extLst>
              </a:tr>
              <a:tr h="47973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810321"/>
                  </a:ext>
                </a:extLst>
              </a:tr>
              <a:tr h="42358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80474"/>
                  </a:ext>
                </a:extLst>
              </a:tr>
              <a:tr h="3341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806419"/>
                  </a:ext>
                </a:extLst>
              </a:tr>
              <a:tr h="69398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5572667"/>
                  </a:ext>
                </a:extLst>
              </a:tr>
              <a:tr h="69398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6713044"/>
                  </a:ext>
                </a:extLst>
              </a:tr>
            </a:tbl>
          </a:graphicData>
        </a:graphic>
      </p:graphicFrame>
      <p:grpSp>
        <p:nvGrpSpPr>
          <p:cNvPr id="13" name="Groupe 12"/>
          <p:cNvGrpSpPr/>
          <p:nvPr/>
        </p:nvGrpSpPr>
        <p:grpSpPr>
          <a:xfrm>
            <a:off x="2332319" y="2777780"/>
            <a:ext cx="6748414" cy="732146"/>
            <a:chOff x="2305024" y="4101618"/>
            <a:chExt cx="6748414" cy="732146"/>
          </a:xfrm>
        </p:grpSpPr>
        <p:pic>
          <p:nvPicPr>
            <p:cNvPr id="10" name="Image 9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024" y="4128914"/>
              <a:ext cx="1888636" cy="704850"/>
            </a:xfrm>
            <a:prstGeom prst="rect">
              <a:avLst/>
            </a:prstGeom>
          </p:spPr>
        </p:pic>
        <p:pic>
          <p:nvPicPr>
            <p:cNvPr id="11" name="Image 10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3218" y="4128914"/>
              <a:ext cx="836295" cy="558800"/>
            </a:xfrm>
            <a:prstGeom prst="rect">
              <a:avLst/>
            </a:prstGeom>
          </p:spPr>
        </p:pic>
        <p:pic>
          <p:nvPicPr>
            <p:cNvPr id="12" name="Image 11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588" y="4101618"/>
              <a:ext cx="704850" cy="704850"/>
            </a:xfrm>
            <a:prstGeom prst="rect">
              <a:avLst/>
            </a:prstGeom>
          </p:spPr>
        </p:pic>
      </p:grpSp>
      <p:pic>
        <p:nvPicPr>
          <p:cNvPr id="14" name="Image 1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69" y="3495837"/>
            <a:ext cx="774700" cy="581025"/>
          </a:xfrm>
          <a:prstGeom prst="rect">
            <a:avLst/>
          </a:prstGeom>
        </p:spPr>
      </p:pic>
      <p:pic>
        <p:nvPicPr>
          <p:cNvPr id="15" name="Image 1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50" y="5025193"/>
            <a:ext cx="1470025" cy="371475"/>
          </a:xfrm>
          <a:prstGeom prst="rect">
            <a:avLst/>
          </a:prstGeom>
        </p:spPr>
      </p:pic>
      <p:pic>
        <p:nvPicPr>
          <p:cNvPr id="16" name="Image 15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28" y="5695034"/>
            <a:ext cx="1398270" cy="328295"/>
          </a:xfrm>
          <a:prstGeom prst="rect">
            <a:avLst/>
          </a:prstGeom>
        </p:spPr>
      </p:pic>
      <p:pic>
        <p:nvPicPr>
          <p:cNvPr id="17" name="Image 16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89" y="3482630"/>
            <a:ext cx="1613608" cy="578712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83" y="3575212"/>
            <a:ext cx="501650" cy="501650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53" y="4293938"/>
            <a:ext cx="829310" cy="508000"/>
          </a:xfrm>
          <a:prstGeom prst="rect">
            <a:avLst/>
          </a:prstGeom>
        </p:spPr>
      </p:pic>
      <p:pic>
        <p:nvPicPr>
          <p:cNvPr id="21" name="Image 20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253" y="4772975"/>
            <a:ext cx="1896110" cy="644525"/>
          </a:xfrm>
          <a:prstGeom prst="rect">
            <a:avLst/>
          </a:prstGeom>
        </p:spPr>
      </p:pic>
      <p:pic>
        <p:nvPicPr>
          <p:cNvPr id="22" name="Image 21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20" y="5522705"/>
            <a:ext cx="765175" cy="5740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04" y="4283798"/>
            <a:ext cx="1817585" cy="5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9" y="890008"/>
            <a:ext cx="8670560" cy="677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Un projet en toute agilité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433015" y="1714242"/>
            <a:ext cx="936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</a:t>
            </a:r>
            <a:r>
              <a:rPr lang="fr-FR" sz="2400" dirty="0" err="1" smtClean="0"/>
              <a:t>scrum</a:t>
            </a:r>
            <a:r>
              <a:rPr lang="fr-FR" sz="2400" dirty="0" smtClean="0"/>
              <a:t> </a:t>
            </a:r>
            <a:r>
              <a:rPr lang="fr-FR" sz="2400" dirty="0" err="1" smtClean="0"/>
              <a:t>Task</a:t>
            </a:r>
            <a:r>
              <a:rPr lang="fr-FR" sz="2400" dirty="0" smtClean="0"/>
              <a:t> </a:t>
            </a:r>
            <a:r>
              <a:rPr lang="fr-FR" sz="2400" dirty="0" err="1" smtClean="0"/>
              <a:t>Board</a:t>
            </a:r>
            <a:r>
              <a:rPr lang="fr-FR" sz="2400" dirty="0" smtClean="0"/>
              <a:t> pour suivre </a:t>
            </a:r>
            <a:r>
              <a:rPr lang="fr-FR" sz="2400" dirty="0"/>
              <a:t>l</a:t>
            </a:r>
            <a:r>
              <a:rPr lang="fr-FR" sz="2400" dirty="0" smtClean="0"/>
              <a:t>es stories en cours</a:t>
            </a:r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17" y="2490536"/>
            <a:ext cx="5023485" cy="376745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08779" y="2622885"/>
            <a:ext cx="43963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J’ai prit la liberté d’attribuer une gommette de couleur au développeur et de la coller sur la User </a:t>
            </a:r>
            <a:r>
              <a:rPr lang="fr-FR" dirty="0" err="1" smtClean="0"/>
              <a:t>Storie</a:t>
            </a:r>
            <a:r>
              <a:rPr lang="fr-FR" dirty="0" smtClean="0"/>
              <a:t> prise </a:t>
            </a:r>
            <a:r>
              <a:rPr lang="fr-FR" smtClean="0"/>
              <a:t>en charge</a:t>
            </a:r>
            <a:endParaRPr lang="fr-FR" dirty="0" smtClean="0"/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WIP signifie « </a:t>
            </a:r>
            <a:r>
              <a:rPr lang="fr-FR" dirty="0" err="1" smtClean="0"/>
              <a:t>Work</a:t>
            </a:r>
            <a:r>
              <a:rPr lang="fr-FR" dirty="0" smtClean="0"/>
              <a:t> In </a:t>
            </a:r>
            <a:r>
              <a:rPr lang="fr-FR" dirty="0"/>
              <a:t>P</a:t>
            </a:r>
            <a:r>
              <a:rPr lang="fr-FR" dirty="0" smtClean="0"/>
              <a:t>rogress » et défini le nombre de taches simultanées dans la colonne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La définition du DONE est respectée quand la story est dans la case « fini » avec les tests de la fonctionnalité est réalisée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32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520101" y="1741715"/>
            <a:ext cx="9362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Architecture SOA (Architecture Orientée Services) n-tiers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L’indépendance des parties base de données, services et </a:t>
            </a:r>
            <a:r>
              <a:rPr lang="fr-FR" sz="2400" dirty="0" err="1" smtClean="0"/>
              <a:t>Ihm</a:t>
            </a:r>
            <a:endParaRPr lang="fr-F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Facilite la maintenance, l’évolution …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08779" y="890008"/>
            <a:ext cx="8670560" cy="474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Conception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8"/>
          <a:stretch/>
        </p:blipFill>
        <p:spPr bwMode="auto">
          <a:xfrm>
            <a:off x="2006040" y="3138725"/>
            <a:ext cx="7789985" cy="3102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33749" y="1499778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Modélisation via UML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Quelques Diagrammes</a:t>
            </a:r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9" y="890008"/>
            <a:ext cx="8670560" cy="474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Conception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7566" y="2946117"/>
            <a:ext cx="5578141" cy="391188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279339" y="6392702"/>
            <a:ext cx="373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Diagramme </a:t>
            </a:r>
            <a:r>
              <a:rPr lang="fr-FR" sz="1400" dirty="0" smtClean="0"/>
              <a:t>d’activité s’authentifier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87565" y="2792228"/>
            <a:ext cx="4067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Diagramme de cas d’utilisation accéder aux rubriques</a:t>
            </a: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" t="3458" r="5401"/>
          <a:stretch/>
        </p:blipFill>
        <p:spPr>
          <a:xfrm>
            <a:off x="5811253" y="1828799"/>
            <a:ext cx="6304548" cy="5374179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649447" y="3439191"/>
            <a:ext cx="26125" cy="2633111"/>
          </a:xfrm>
          <a:prstGeom prst="line">
            <a:avLst/>
          </a:prstGeom>
          <a:ln w="38100">
            <a:solidFill>
              <a:srgbClr val="AED5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535364" y="1864341"/>
            <a:ext cx="7054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Ma famille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Centre de formation </a:t>
            </a:r>
            <a:r>
              <a:rPr lang="fr-FR" sz="2400" dirty="0" err="1" smtClean="0"/>
              <a:t>Doranco</a:t>
            </a:r>
            <a:r>
              <a:rPr lang="fr-FR" sz="2400" dirty="0"/>
              <a:t> </a:t>
            </a:r>
            <a:endParaRPr lang="fr-FR" sz="24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l’infrastructure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les intervenants </a:t>
            </a:r>
            <a:r>
              <a:rPr lang="fr-FR" sz="2400" dirty="0" err="1" smtClean="0"/>
              <a:t>J.Fereirra</a:t>
            </a:r>
            <a:r>
              <a:rPr lang="fr-FR" sz="2400" dirty="0" smtClean="0"/>
              <a:t>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mon référent P.SIMO 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Imagine Microsoft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dynamisme de la classe / session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78051" y="674193"/>
            <a:ext cx="3820346" cy="1190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Dédicace</a:t>
            </a:r>
          </a:p>
          <a:p>
            <a:pPr marL="360363" indent="-360363"/>
            <a:r>
              <a:rPr lang="fr-FR" sz="3600" dirty="0" smtClean="0"/>
              <a:t>Remerciements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108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3"/>
          <a:stretch/>
        </p:blipFill>
        <p:spPr>
          <a:xfrm>
            <a:off x="4656759" y="1057275"/>
            <a:ext cx="7382339" cy="5773018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90799" y="1748648"/>
            <a:ext cx="4044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Modélisation via UML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Quelques Diagrammes</a:t>
            </a:r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9" y="890008"/>
            <a:ext cx="8670560" cy="474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Conception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8630652" y="613009"/>
            <a:ext cx="3561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u="sng" dirty="0" smtClean="0"/>
              <a:t>Diagramme de séquence ajouter un rendez-vous</a:t>
            </a:r>
            <a:endParaRPr lang="fr-FR" sz="1200" u="sng" dirty="0"/>
          </a:p>
        </p:txBody>
      </p:sp>
    </p:spTree>
    <p:extLst>
      <p:ext uri="{BB962C8B-B14F-4D97-AF65-F5344CB8AC3E}">
        <p14:creationId xmlns:p14="http://schemas.microsoft.com/office/powerpoint/2010/main" val="291194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28"/>
          <a:stretch/>
        </p:blipFill>
        <p:spPr>
          <a:xfrm>
            <a:off x="6763384" y="1499778"/>
            <a:ext cx="6038215" cy="529883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533749" y="1499778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Modélisation via UML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Quelques Diagrammes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8779" y="890008"/>
            <a:ext cx="8670560" cy="474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Conception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2357466"/>
            <a:ext cx="4196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Diagramme de classes dédié </a:t>
            </a:r>
            <a:r>
              <a:rPr lang="fr-FR" sz="1400" dirty="0"/>
              <a:t>au Rendez-Vous</a:t>
            </a:r>
          </a:p>
        </p:txBody>
      </p:sp>
      <p:pic>
        <p:nvPicPr>
          <p:cNvPr id="3" name="Imag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33"/>
          <a:stretch/>
        </p:blipFill>
        <p:spPr>
          <a:xfrm>
            <a:off x="92953" y="2604365"/>
            <a:ext cx="6788491" cy="4101234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>
            <a:off x="6214931" y="2330775"/>
            <a:ext cx="26125" cy="2633111"/>
          </a:xfrm>
          <a:prstGeom prst="line">
            <a:avLst/>
          </a:prstGeom>
          <a:ln w="38100">
            <a:solidFill>
              <a:srgbClr val="AED5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76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533749" y="1499778"/>
            <a:ext cx="9362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Conception de la base de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Utilisation de la méthode Merise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Dictionnaire des données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08779" y="890008"/>
            <a:ext cx="8670560" cy="474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Conception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164472" y="2835109"/>
            <a:ext cx="5670550" cy="34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33749" y="1499778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Conception de la base de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Modèle de Conceptuel des Données (MCD)</a:t>
            </a:r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9" y="890008"/>
            <a:ext cx="8670560" cy="474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Conception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251" y="2330775"/>
            <a:ext cx="5701665" cy="39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33749" y="1499778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Conception de la base de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Modèle de Logique des Données (MLD)</a:t>
            </a:r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9" y="890008"/>
            <a:ext cx="8670560" cy="474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Conception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74" y="2330775"/>
            <a:ext cx="6356940" cy="40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33749" y="1499778"/>
            <a:ext cx="936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Maquettage</a:t>
            </a:r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9" y="890008"/>
            <a:ext cx="8670560" cy="474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Conception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4715" y="2735051"/>
            <a:ext cx="6265643" cy="2971716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431" y="2703996"/>
            <a:ext cx="1865259" cy="1883834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337" y="5693185"/>
            <a:ext cx="893445" cy="89344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81042" y="2365719"/>
            <a:ext cx="32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Première maquette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706851" y="2337786"/>
            <a:ext cx="32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Grille tarifaire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658726" y="5329596"/>
            <a:ext cx="32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Création du logo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84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33749" y="1499778"/>
            <a:ext cx="936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Maquettage</a:t>
            </a:r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9" y="890008"/>
            <a:ext cx="8670560" cy="474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Conception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484283" y="2113655"/>
            <a:ext cx="32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Maquette de l’application</a:t>
            </a:r>
            <a:endParaRPr lang="fr-FR" dirty="0"/>
          </a:p>
        </p:txBody>
      </p:sp>
      <p:pic>
        <p:nvPicPr>
          <p:cNvPr id="11" name="Imag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97" y="2446895"/>
            <a:ext cx="6093971" cy="4407510"/>
          </a:xfrm>
          <a:prstGeom prst="rect">
            <a:avLst/>
          </a:prstGeom>
        </p:spPr>
      </p:pic>
      <p:pic>
        <p:nvPicPr>
          <p:cNvPr id="10" name="Imag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27" y="2482987"/>
            <a:ext cx="4131663" cy="427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8" y="894342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Développement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533749" y="1499778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Sprint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Déroulement du développement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48939" y="2932564"/>
            <a:ext cx="2646948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Sprint 0</a:t>
            </a:r>
            <a:endParaRPr lang="fr-FR" b="1" u="sng" dirty="0"/>
          </a:p>
        </p:txBody>
      </p:sp>
      <p:sp>
        <p:nvSpPr>
          <p:cNvPr id="6" name="Rectangle 5"/>
          <p:cNvSpPr/>
          <p:nvPr/>
        </p:nvSpPr>
        <p:spPr>
          <a:xfrm>
            <a:off x="748939" y="3305543"/>
            <a:ext cx="3693352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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Stories (</a:t>
            </a:r>
            <a:r>
              <a:rPr lang="fr-FR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BackLog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Produit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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Durée moyenne d’un sprint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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Définition du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DONE.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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poste de travail avec les outils.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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L’équipe (moi).</a:t>
            </a:r>
          </a:p>
        </p:txBody>
      </p:sp>
      <p:sp>
        <p:nvSpPr>
          <p:cNvPr id="7" name="Rectangle 6"/>
          <p:cNvSpPr/>
          <p:nvPr/>
        </p:nvSpPr>
        <p:spPr>
          <a:xfrm>
            <a:off x="6583338" y="3305543"/>
            <a:ext cx="5013158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Ajout de la US dans le SCRUM </a:t>
            </a:r>
            <a:r>
              <a:rPr lang="fr-FR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Durée moyenne d’un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Sprint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2-4 semaines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et Découpage de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User Story en taches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Codage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de la fonctionnalité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583334" y="2932564"/>
            <a:ext cx="332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Déroulement du développement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136341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8" y="894342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Développement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533749" y="1499778"/>
            <a:ext cx="9362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Sprint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Déroulement du développement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cycle de développement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8684" y="3305543"/>
            <a:ext cx="6096000" cy="275960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 d’objet / entité.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 DAO pour les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opérations du CRUD à travers les méthodes de la classe DAO.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 Services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 intégrera les règles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métier.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WS afin d’exposer les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WebServices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REST via URL.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Intégrer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gestion des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exceptions.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Tester les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WebServices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avec le logiciel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</a:t>
            </a:r>
            <a:r>
              <a:rPr lang="fr-FR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Postman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».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Développer la fonctionnalité dans l’IHM pour consommer les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WebServices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exposés par le middleware.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38684" y="2963583"/>
            <a:ext cx="519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Le cycle de </a:t>
            </a:r>
            <a:r>
              <a:rPr lang="fr-FR" b="1" u="sng" dirty="0" smtClean="0"/>
              <a:t>développement pour chaque Sprints</a:t>
            </a:r>
            <a:endParaRPr lang="fr-FR" b="1" u="sng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4" t="23277" r="16421" b="4442"/>
          <a:stretch/>
        </p:blipFill>
        <p:spPr>
          <a:xfrm>
            <a:off x="6930190" y="3226896"/>
            <a:ext cx="5067170" cy="29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8" y="894342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Développement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533749" y="1499778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cycle de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Middleware Classe Objets Métier / entité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646218" y="2895600"/>
            <a:ext cx="7813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Description d’un objet, d’une idée ou d’un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Les annotations simplifient 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Les accesseurs / mutateurs permettent l’accès et la modification des données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310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9" y="890007"/>
            <a:ext cx="8670560" cy="2057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Dédicace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535364" y="1739661"/>
            <a:ext cx="913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2189018" y="2216727"/>
            <a:ext cx="604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Ma famille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6096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8" y="894342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Développement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533749" y="1499778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cycle de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Middleware Classe DAO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677732" y="2911779"/>
            <a:ext cx="7409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JPA / </a:t>
            </a:r>
            <a:r>
              <a:rPr lang="fr-FR" sz="2400" dirty="0" err="1"/>
              <a:t>H</a:t>
            </a:r>
            <a:r>
              <a:rPr lang="fr-FR" sz="2400" dirty="0" err="1" smtClean="0"/>
              <a:t>ibernate</a:t>
            </a:r>
            <a:r>
              <a:rPr lang="fr-FR" sz="2400" dirty="0" smtClean="0"/>
              <a:t> (ORM) JPQL, SQL, </a:t>
            </a:r>
            <a:r>
              <a:rPr lang="fr-FR" sz="2400" dirty="0" err="1"/>
              <a:t>C</a:t>
            </a:r>
            <a:r>
              <a:rPr lang="fr-FR" sz="2400" dirty="0" err="1" smtClean="0"/>
              <a:t>riteria</a:t>
            </a: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Méthodes permettant le CRUD sur la base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JTA Opérations transactionnelles, si problème </a:t>
            </a:r>
            <a:r>
              <a:rPr lang="fr-FR" sz="2400" dirty="0" err="1" smtClean="0"/>
              <a:t>rollBack</a:t>
            </a: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Permet de respecter </a:t>
            </a:r>
            <a:r>
              <a:rPr lang="fr-FR" sz="2400" dirty="0"/>
              <a:t>l</a:t>
            </a:r>
            <a:r>
              <a:rPr lang="fr-FR" sz="2400" dirty="0" smtClean="0"/>
              <a:t>es propriétés </a:t>
            </a:r>
            <a:r>
              <a:rPr lang="fr-FR" sz="2400" dirty="0"/>
              <a:t>ACID </a:t>
            </a:r>
            <a:r>
              <a:rPr lang="fr-FR" sz="2400" dirty="0" smtClean="0"/>
              <a:t>de la </a:t>
            </a:r>
            <a:r>
              <a:rPr lang="fr-FR" sz="2400" dirty="0"/>
              <a:t>base de </a:t>
            </a:r>
            <a:r>
              <a:rPr lang="fr-FR" sz="2400" dirty="0" smtClean="0"/>
              <a:t>données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1458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8" y="894342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Développement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533749" y="1499778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cycle de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Middleware Classe Services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255819" y="2542813"/>
            <a:ext cx="80217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En charge de faire respecter les règles métier</a:t>
            </a:r>
          </a:p>
          <a:p>
            <a:r>
              <a:rPr lang="fr-FR" sz="2400" dirty="0" smtClean="0"/>
              <a:t> </a:t>
            </a:r>
          </a:p>
          <a:p>
            <a:r>
              <a:rPr lang="fr-FR" sz="2400" dirty="0" smtClean="0"/>
              <a:t>	Exemple: 	</a:t>
            </a:r>
          </a:p>
          <a:p>
            <a:r>
              <a:rPr lang="fr-FR" sz="2400" dirty="0"/>
              <a:t>	</a:t>
            </a:r>
            <a:r>
              <a:rPr lang="fr-FR" sz="2400" dirty="0" smtClean="0"/>
              <a:t>	Noms en majuscule, </a:t>
            </a:r>
          </a:p>
          <a:p>
            <a:r>
              <a:rPr lang="fr-FR" sz="2400" dirty="0"/>
              <a:t>	</a:t>
            </a:r>
            <a:r>
              <a:rPr lang="fr-FR" sz="2400" dirty="0" smtClean="0"/>
              <a:t>	Première lettre du prénom en majuscule </a:t>
            </a:r>
          </a:p>
          <a:p>
            <a:r>
              <a:rPr lang="fr-FR" sz="2400" dirty="0"/>
              <a:t>	</a:t>
            </a:r>
            <a:r>
              <a:rPr lang="fr-FR" sz="2400" dirty="0" smtClean="0"/>
              <a:t>	Le chevauchement de rendez-vous</a:t>
            </a:r>
          </a:p>
          <a:p>
            <a:r>
              <a:rPr lang="fr-FR" sz="2400" dirty="0"/>
              <a:t>	</a:t>
            </a:r>
            <a:r>
              <a:rPr lang="fr-FR" sz="2400" dirty="0" smtClean="0"/>
              <a:t>	Le format de l’adresse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Traite les données ou retourne une exception…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3183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8" y="894342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Développement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533749" y="1499778"/>
            <a:ext cx="9362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cycle de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Middleware Classe Web Services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Tests des </a:t>
            </a:r>
            <a:r>
              <a:rPr lang="fr-FR" sz="2400" dirty="0" err="1"/>
              <a:t>WebServices</a:t>
            </a:r>
            <a:r>
              <a:rPr lang="fr-FR" sz="2400" dirty="0"/>
              <a:t> avec le logiciel </a:t>
            </a:r>
            <a:r>
              <a:rPr lang="fr-FR" sz="2400" dirty="0" smtClean="0"/>
              <a:t>« </a:t>
            </a:r>
            <a:r>
              <a:rPr lang="fr-FR" sz="2400" dirty="0" err="1" smtClean="0"/>
              <a:t>Postman</a:t>
            </a:r>
            <a:r>
              <a:rPr lang="fr-FR" sz="2400" dirty="0" smtClean="0"/>
              <a:t> »</a:t>
            </a:r>
            <a:endParaRPr lang="fr-FR" sz="2400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69" y="3754188"/>
            <a:ext cx="3915410" cy="241871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43346" y="3596489"/>
            <a:ext cx="59020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En charge de consommer / produire des service au format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 Verbes @GET, @PUT,@DELETE du protocole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Retour Code erreur http 200(ok),301(interdit)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6504223" y="2996315"/>
            <a:ext cx="383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Tester les </a:t>
            </a:r>
            <a:r>
              <a:rPr lang="fr-FR" b="1" u="sng" dirty="0" err="1" smtClean="0"/>
              <a:t>WebServices</a:t>
            </a:r>
            <a:endParaRPr lang="fr-FR" b="1" u="sng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6214931" y="3305543"/>
            <a:ext cx="27709" cy="2867360"/>
          </a:xfrm>
          <a:prstGeom prst="line">
            <a:avLst/>
          </a:prstGeom>
          <a:ln w="28575">
            <a:solidFill>
              <a:srgbClr val="AED5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43346" y="2996315"/>
            <a:ext cx="383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 smtClean="0"/>
              <a:t>WebServices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293344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117073" y="3911836"/>
            <a:ext cx="5760720" cy="1628775"/>
          </a:xfrm>
          <a:prstGeom prst="rect">
            <a:avLst/>
          </a:prstGeom>
        </p:spPr>
      </p:pic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8" y="894342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Développement</a:t>
            </a:r>
            <a:endParaRPr lang="fr-FR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1533749" y="1499778"/>
            <a:ext cx="9362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cycle de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Middleware Exceptions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Middleware Tests Unitaires avec « </a:t>
            </a:r>
            <a:r>
              <a:rPr lang="fr-FR" sz="2400" dirty="0" err="1" smtClean="0"/>
              <a:t>Junit</a:t>
            </a:r>
            <a:r>
              <a:rPr lang="fr-FR" sz="2400" dirty="0" smtClean="0"/>
              <a:t> »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01782" y="3759436"/>
            <a:ext cx="51400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Interceptions des erreurs pour les gérer afin de stabiliser l’application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Fait remonter un message d’information</a:t>
            </a:r>
          </a:p>
          <a:p>
            <a:endParaRPr lang="fr-FR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401782" y="3200400"/>
            <a:ext cx="278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Exceptions</a:t>
            </a:r>
            <a:endParaRPr lang="fr-FR" b="1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5985163" y="3200400"/>
            <a:ext cx="278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Tests unitaires</a:t>
            </a:r>
            <a:endParaRPr lang="fr-FR" b="1" u="sng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5652655" y="3200400"/>
            <a:ext cx="27709" cy="2867360"/>
          </a:xfrm>
          <a:prstGeom prst="line">
            <a:avLst/>
          </a:prstGeom>
          <a:ln w="28575">
            <a:solidFill>
              <a:srgbClr val="AED5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1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8" y="894342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Développement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533749" y="1499778"/>
            <a:ext cx="9362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cycle de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IHM (Interface Homme Machine)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Design Pattern MVC </a:t>
            </a:r>
            <a:r>
              <a:rPr lang="fr-FR" sz="2400" dirty="0"/>
              <a:t>/ Framework Google </a:t>
            </a:r>
            <a:r>
              <a:rPr lang="fr-FR" sz="2400" dirty="0" err="1"/>
              <a:t>Angular</a:t>
            </a:r>
            <a:r>
              <a:rPr lang="fr-FR" sz="2400" dirty="0"/>
              <a:t> </a:t>
            </a:r>
            <a:r>
              <a:rPr lang="fr-FR" sz="2400" dirty="0" smtClean="0"/>
              <a:t>7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443225" y="3024581"/>
            <a:ext cx="31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Design Pattern MVC</a:t>
            </a:r>
            <a:endParaRPr lang="fr-FR" b="1" u="sng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45594" y="3635049"/>
            <a:ext cx="2940538" cy="263053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09606" y="3024581"/>
            <a:ext cx="385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Structure du Framework </a:t>
            </a:r>
            <a:r>
              <a:rPr lang="fr-FR" b="1" u="sng" dirty="0" err="1" smtClean="0"/>
              <a:t>Angular</a:t>
            </a:r>
            <a:r>
              <a:rPr lang="fr-FR" b="1" u="sng" dirty="0" smtClean="0"/>
              <a:t> </a:t>
            </a:r>
            <a:endParaRPr lang="fr-FR" b="1" u="sng" dirty="0"/>
          </a:p>
        </p:txBody>
      </p:sp>
      <p:sp>
        <p:nvSpPr>
          <p:cNvPr id="10" name="ZoneTexte 9"/>
          <p:cNvSpPr txBox="1"/>
          <p:nvPr/>
        </p:nvSpPr>
        <p:spPr>
          <a:xfrm>
            <a:off x="5609606" y="3532181"/>
            <a:ext cx="5859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Fichiers Classes d’objet </a:t>
            </a:r>
            <a:r>
              <a:rPr lang="fr-FR" dirty="0"/>
              <a:t>é</a:t>
            </a:r>
            <a:r>
              <a:rPr lang="fr-FR" dirty="0" smtClean="0"/>
              <a:t>quivalentes aux objets du 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Fichier pour le contrôleur chargé de la relation entre les données et la 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Fichiers HTML + CSS composent la 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Fichier </a:t>
            </a:r>
            <a:r>
              <a:rPr lang="fr-FR" dirty="0" err="1" smtClean="0"/>
              <a:t>Service.ts</a:t>
            </a:r>
            <a:r>
              <a:rPr lang="fr-FR" dirty="0" smtClean="0"/>
              <a:t> chargé de consommer les </a:t>
            </a:r>
            <a:r>
              <a:rPr lang="fr-FR" dirty="0" err="1" smtClean="0"/>
              <a:t>WebServices</a:t>
            </a:r>
            <a:r>
              <a:rPr lang="fr-FR" dirty="0" smtClean="0"/>
              <a:t> du 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Angular</a:t>
            </a:r>
            <a:r>
              <a:rPr lang="fr-FR" dirty="0" smtClean="0"/>
              <a:t> </a:t>
            </a:r>
            <a:r>
              <a:rPr lang="fr-FR" dirty="0" err="1" smtClean="0"/>
              <a:t>Cli</a:t>
            </a:r>
            <a:r>
              <a:rPr lang="fr-FR" dirty="0" smtClean="0"/>
              <a:t>, </a:t>
            </a:r>
            <a:r>
              <a:rPr lang="fr-FR" dirty="0" err="1" smtClean="0"/>
              <a:t>Angular</a:t>
            </a:r>
            <a:r>
              <a:rPr lang="fr-FR" dirty="0" smtClean="0"/>
              <a:t> </a:t>
            </a:r>
            <a:r>
              <a:rPr lang="fr-FR" dirty="0" err="1" smtClean="0"/>
              <a:t>Material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274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phique 1"/>
          <p:cNvGraphicFramePr/>
          <p:nvPr>
            <p:extLst>
              <p:ext uri="{D42A27DB-BD31-4B8C-83A1-F6EECF244321}">
                <p14:modId xmlns:p14="http://schemas.microsoft.com/office/powerpoint/2010/main" val="2463105101"/>
              </p:ext>
            </p:extLst>
          </p:nvPr>
        </p:nvGraphicFramePr>
        <p:xfrm>
          <a:off x="6040938" y="2764078"/>
          <a:ext cx="5692775" cy="3451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8" y="894342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Développement</a:t>
            </a:r>
            <a:endParaRPr lang="fr-FR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1533749" y="1499778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cycle de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err="1" smtClean="0"/>
              <a:t>BurnDown</a:t>
            </a:r>
            <a:r>
              <a:rPr lang="fr-FR" sz="2400" dirty="0" smtClean="0"/>
              <a:t> chart de sprint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481263" y="2622883"/>
            <a:ext cx="5053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 </a:t>
            </a:r>
            <a:r>
              <a:rPr lang="fr-FR" dirty="0" err="1" smtClean="0"/>
              <a:t>BurnDown</a:t>
            </a:r>
            <a:r>
              <a:rPr lang="fr-FR" dirty="0" smtClean="0"/>
              <a:t> chart est la représentation de l’état d’avancement de la réalisation des taches qui composent le sprint en cours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81262" y="3811633"/>
            <a:ext cx="4824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Basé sur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La Mêlée quotidienne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La Transparence des situations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Point sur ce qui à été fait,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Point sur les difficultés rencontrées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Point sur ce qui est à faire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</a:t>
            </a:r>
            <a:r>
              <a:rPr lang="fr-FR" dirty="0" smtClean="0"/>
              <a:t>bservation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Le sprint est ~en retard de 25% par rapport à l’évaluation initiale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71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8" y="894342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Développement</a:t>
            </a:r>
            <a:endParaRPr lang="fr-FR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1533749" y="1499778"/>
            <a:ext cx="936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cycle de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Initiation </a:t>
            </a:r>
            <a:r>
              <a:rPr lang="fr-FR" sz="2400" smtClean="0"/>
              <a:t>à l’Intégration </a:t>
            </a:r>
            <a:r>
              <a:rPr lang="fr-FR" sz="2400" dirty="0" smtClean="0"/>
              <a:t>continue</a:t>
            </a:r>
            <a:endParaRPr lang="fr-FR" sz="2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107" y="947305"/>
            <a:ext cx="2671751" cy="252982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188" y="3530089"/>
            <a:ext cx="2636670" cy="308683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32348" y="2430379"/>
            <a:ext cx="30145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Commit de mes modifications de code sur mon outils de </a:t>
            </a:r>
            <a:r>
              <a:rPr lang="fr-FR" dirty="0" err="1" smtClean="0"/>
              <a:t>versioning</a:t>
            </a:r>
            <a:r>
              <a:rPr lang="fr-FR" dirty="0" smtClean="0"/>
              <a:t> (GitHub)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</a:t>
            </a:r>
            <a:r>
              <a:rPr lang="fr-FR" dirty="0" err="1" smtClean="0"/>
              <a:t>Hook</a:t>
            </a:r>
            <a:r>
              <a:rPr lang="fr-FR" dirty="0" smtClean="0"/>
              <a:t> déclenche mon outils d’Intégration continue « Jenkins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Jenkins récupère le code à jour depuis « </a:t>
            </a:r>
            <a:r>
              <a:rPr lang="fr-FR" dirty="0" err="1" smtClean="0"/>
              <a:t>Github</a:t>
            </a:r>
            <a:r>
              <a:rPr lang="fr-FR" dirty="0" smtClean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Jenkins exécute les tests puis compile le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79" y="2542813"/>
            <a:ext cx="5867296" cy="33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4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8" y="894342"/>
            <a:ext cx="8670560" cy="1648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Développement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533749" y="1499778"/>
            <a:ext cx="936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Envoyer des SMS</a:t>
            </a:r>
            <a:endParaRPr lang="fr-FR" sz="2400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8" y="3620026"/>
            <a:ext cx="3862070" cy="2578735"/>
          </a:xfrm>
          <a:prstGeom prst="rect">
            <a:avLst/>
          </a:prstGeom>
        </p:spPr>
      </p:pic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31587"/>
              </p:ext>
            </p:extLst>
          </p:nvPr>
        </p:nvGraphicFramePr>
        <p:xfrm>
          <a:off x="5170045" y="5530874"/>
          <a:ext cx="5754370" cy="4565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54370">
                  <a:extLst>
                    <a:ext uri="{9D8B030D-6E8A-4147-A177-3AD203B41FA5}">
                      <a16:colId xmlns:a16="http://schemas.microsoft.com/office/drawing/2014/main" val="33792708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rgbClr val="38562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http://URLCIBLE/smsAPI</a:t>
                      </a:r>
                      <a:r>
                        <a:rPr lang="fr-FR" sz="1400" dirty="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/?email=test@test.com\&amp;password=LeMotDePasse</a:t>
                      </a:r>
                      <a:r>
                        <a:rPr lang="fr-FR" sz="1400" dirty="0">
                          <a:solidFill>
                            <a:srgbClr val="C4591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\&amp;numbers=0611223344</a:t>
                      </a:r>
                      <a:r>
                        <a:rPr lang="fr-FR" sz="1400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\&amp;text=Texte%20du%20SMS%20à%20envoyer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955432"/>
                  </a:ext>
                </a:extLst>
              </a:tr>
            </a:tbl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8" y="2077206"/>
            <a:ext cx="1135729" cy="11903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14456" y="4056760"/>
            <a:ext cx="53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fr-FR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r>
              <a:rPr lang="fr-FR" i="1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https://github.com/RaspbianFrance/RaspiSMS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937083" y="2210736"/>
            <a:ext cx="8511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L’envoi de SMS est réalisé grâce à la combinaison d’un mini ordinateur à faible consommation </a:t>
            </a:r>
            <a:r>
              <a:rPr lang="fr-FR" dirty="0" smtClean="0"/>
              <a:t>électrique </a:t>
            </a:r>
            <a:r>
              <a:rPr lang="fr-FR" dirty="0" smtClean="0"/>
              <a:t>au format carte de crédit, d’une clé USB 3G/4G et d’un abonnement gratuit Free Mobile.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114456" y="3697261"/>
            <a:ext cx="469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API </a:t>
            </a:r>
            <a:r>
              <a:rPr lang="fr-FR" dirty="0" err="1" smtClean="0"/>
              <a:t>Raspi</a:t>
            </a:r>
            <a:r>
              <a:rPr lang="fr-FR" dirty="0" smtClean="0"/>
              <a:t> SMS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5114456" y="5030281"/>
            <a:ext cx="3633838" cy="38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WebService</a:t>
            </a:r>
            <a:r>
              <a:rPr lang="fr-FR" dirty="0" smtClean="0"/>
              <a:t> :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44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788" y="1214643"/>
            <a:ext cx="1938528" cy="1560576"/>
          </a:xfrm>
          <a:prstGeom prst="rect">
            <a:avLst/>
          </a:prstGeom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608778" y="894342"/>
            <a:ext cx="8670560" cy="5614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/>
              <a:t>Stratégie </a:t>
            </a:r>
            <a:r>
              <a:rPr lang="fr-FR" sz="3600" dirty="0" smtClean="0"/>
              <a:t>d’hébergement</a:t>
            </a:r>
            <a:endParaRPr lang="fr-FR" sz="3600" dirty="0"/>
          </a:p>
        </p:txBody>
      </p:sp>
      <p:sp>
        <p:nvSpPr>
          <p:cNvPr id="5" name="ZoneTexte 4"/>
          <p:cNvSpPr txBox="1"/>
          <p:nvPr/>
        </p:nvSpPr>
        <p:spPr>
          <a:xfrm>
            <a:off x="1533749" y="1499778"/>
            <a:ext cx="954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Mon projet </a:t>
            </a:r>
            <a:r>
              <a:rPr lang="fr-FR" sz="2400" dirty="0" err="1" smtClean="0"/>
              <a:t>OpusBeauté</a:t>
            </a:r>
            <a:r>
              <a:rPr lang="fr-FR" sz="2400" dirty="0" smtClean="0"/>
              <a:t> est hébergé dans le Cloud Azure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523" y="3154763"/>
            <a:ext cx="2864466" cy="1497582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>
            <a:off x="8640271" y="4563113"/>
            <a:ext cx="2650468" cy="1914809"/>
            <a:chOff x="8082468" y="2981622"/>
            <a:chExt cx="2650468" cy="191480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940" y="2981622"/>
              <a:ext cx="971399" cy="811240"/>
            </a:xfrm>
            <a:prstGeom prst="rect">
              <a:avLst/>
            </a:prstGeom>
          </p:spPr>
        </p:pic>
        <p:grpSp>
          <p:nvGrpSpPr>
            <p:cNvPr id="15" name="Groupe 14"/>
            <p:cNvGrpSpPr/>
            <p:nvPr/>
          </p:nvGrpSpPr>
          <p:grpSpPr>
            <a:xfrm>
              <a:off x="8082468" y="4220320"/>
              <a:ext cx="2650468" cy="676111"/>
              <a:chOff x="7094725" y="3623888"/>
              <a:chExt cx="2650468" cy="676111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4725" y="3670265"/>
                <a:ext cx="541432" cy="602438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0670" y="3794906"/>
                <a:ext cx="824523" cy="505093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0027" y="3623888"/>
                <a:ext cx="896772" cy="672579"/>
              </a:xfrm>
              <a:prstGeom prst="rect">
                <a:avLst/>
              </a:prstGeom>
            </p:spPr>
          </p:pic>
        </p:grpSp>
      </p:grpSp>
      <p:grpSp>
        <p:nvGrpSpPr>
          <p:cNvPr id="17" name="Groupe 16"/>
          <p:cNvGrpSpPr/>
          <p:nvPr/>
        </p:nvGrpSpPr>
        <p:grpSpPr>
          <a:xfrm>
            <a:off x="4380615" y="2575164"/>
            <a:ext cx="3044629" cy="2850242"/>
            <a:chOff x="509425" y="3277603"/>
            <a:chExt cx="3044629" cy="2850242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58" y="3672570"/>
              <a:ext cx="2800695" cy="2455275"/>
            </a:xfrm>
            <a:prstGeom prst="rect">
              <a:avLst/>
            </a:prstGeom>
          </p:spPr>
        </p:pic>
        <p:sp>
          <p:nvSpPr>
            <p:cNvPr id="16" name="ZoneTexte 15"/>
            <p:cNvSpPr txBox="1"/>
            <p:nvPr/>
          </p:nvSpPr>
          <p:spPr>
            <a:xfrm>
              <a:off x="509425" y="3277603"/>
              <a:ext cx="3044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http://www.opusbeaute.fr</a:t>
              </a:r>
              <a:endParaRPr lang="fr-FR" sz="2000" dirty="0"/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318920" y="2538944"/>
            <a:ext cx="34119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Nom de domaine « www.opusbeaute.fr » référencé chez le fournisseur de services OVH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Location d’une machine virtuelle dans le Cloud Azure de Microsoft pour héberger les services de base de donnée, serveur applicatif, et serveur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H="1">
            <a:off x="7234443" y="2221793"/>
            <a:ext cx="2438345" cy="55342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 flipV="1">
            <a:off x="7155928" y="4175418"/>
            <a:ext cx="1264741" cy="2151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ccolade ouvrante 33"/>
          <p:cNvSpPr/>
          <p:nvPr/>
        </p:nvSpPr>
        <p:spPr>
          <a:xfrm rot="5400000">
            <a:off x="9722817" y="4124206"/>
            <a:ext cx="464024" cy="30683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c 35"/>
          <p:cNvSpPr/>
          <p:nvPr/>
        </p:nvSpPr>
        <p:spPr>
          <a:xfrm rot="3600751">
            <a:off x="9612459" y="2103352"/>
            <a:ext cx="1811996" cy="1666156"/>
          </a:xfrm>
          <a:prstGeom prst="arc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5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8" y="894342"/>
            <a:ext cx="8670560" cy="5614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/>
              <a:t>Continuité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533749" y="1499778"/>
            <a:ext cx="936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Faire évoluer le projet &amp; tester d’autres technologies et méthodes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32" y="4917661"/>
            <a:ext cx="1414168" cy="1207935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4176057" y="2086696"/>
            <a:ext cx="3953306" cy="1159423"/>
            <a:chOff x="990752" y="2311589"/>
            <a:chExt cx="3953306" cy="115942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565" y="2373860"/>
              <a:ext cx="1950493" cy="1097152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52" y="2311589"/>
              <a:ext cx="1085993" cy="1159423"/>
            </a:xfrm>
            <a:prstGeom prst="rect">
              <a:avLst/>
            </a:prstGeom>
          </p:spPr>
        </p:pic>
        <p:sp>
          <p:nvSpPr>
            <p:cNvPr id="14" name="Flèche droite 13"/>
            <p:cNvSpPr/>
            <p:nvPr/>
          </p:nvSpPr>
          <p:spPr>
            <a:xfrm>
              <a:off x="2183642" y="2891300"/>
              <a:ext cx="809923" cy="3548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630" y="3680229"/>
            <a:ext cx="2289255" cy="98110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r="21283"/>
          <a:stretch/>
        </p:blipFill>
        <p:spPr>
          <a:xfrm>
            <a:off x="2273642" y="5172501"/>
            <a:ext cx="1528549" cy="140150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26" y="2182254"/>
            <a:ext cx="2767965" cy="259031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53" y="3604150"/>
            <a:ext cx="2689446" cy="87407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52" y="4798724"/>
            <a:ext cx="1445810" cy="144581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44" y="5342080"/>
            <a:ext cx="885464" cy="1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608779" y="890007"/>
            <a:ext cx="8670560" cy="2057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Remerciements</a:t>
            </a:r>
            <a:endParaRPr lang="fr-FR" sz="3600" dirty="0"/>
          </a:p>
        </p:txBody>
      </p:sp>
      <p:sp>
        <p:nvSpPr>
          <p:cNvPr id="2" name="ZoneTexte 1"/>
          <p:cNvSpPr txBox="1"/>
          <p:nvPr/>
        </p:nvSpPr>
        <p:spPr>
          <a:xfrm>
            <a:off x="1535364" y="1739661"/>
            <a:ext cx="9130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Famille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Centre de formation </a:t>
            </a:r>
            <a:r>
              <a:rPr lang="fr-FR" sz="2400" dirty="0" err="1" smtClean="0"/>
              <a:t>Doranco</a:t>
            </a:r>
            <a:r>
              <a:rPr lang="fr-FR" sz="2400" dirty="0" smtClean="0"/>
              <a:t> pour l’infrastructure, les intervenants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dynamisme de la classe / session</a:t>
            </a:r>
          </a:p>
          <a:p>
            <a:endParaRPr lang="fr-F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341169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8" y="894342"/>
            <a:ext cx="8670560" cy="5614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Conclusion</a:t>
            </a:r>
            <a:endParaRPr lang="fr-FR" sz="3600" dirty="0"/>
          </a:p>
        </p:txBody>
      </p:sp>
      <p:sp>
        <p:nvSpPr>
          <p:cNvPr id="5" name="ZoneTexte 4"/>
          <p:cNvSpPr txBox="1"/>
          <p:nvPr/>
        </p:nvSpPr>
        <p:spPr>
          <a:xfrm>
            <a:off x="1431874" y="1801504"/>
            <a:ext cx="1010048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Projet initial apprentissage d’un langage 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Méthodes de gestion de projet (Merise, Agile, </a:t>
            </a:r>
            <a:r>
              <a:rPr lang="fr-FR" sz="2000" dirty="0" err="1" smtClean="0"/>
              <a:t>Uml</a:t>
            </a:r>
            <a:r>
              <a:rPr lang="fr-FR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Contact étroit avec le client, au centre du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Ecouter, conseiller comprendre pour être en phase avec </a:t>
            </a:r>
            <a:r>
              <a:rPr lang="fr-FR" sz="2000" dirty="0"/>
              <a:t>s</a:t>
            </a:r>
            <a:r>
              <a:rPr lang="fr-FR" sz="2000" dirty="0" smtClean="0"/>
              <a:t>es attentes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Découper le projet en étapes puis en User Stories puis en taches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Mener à bien le projet de la conception à sa réalisation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Le début de mon apprentissage, multiplier les projets acquérir plus de compétences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L’informatique évolue et donne l’occasion de pratiquer de la veille technologique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De belle perspectives tout au long d’une carrière dans ce métier riche d’</a:t>
            </a:r>
            <a:r>
              <a:rPr lang="fr-FR" sz="2000" smtClean="0"/>
              <a:t>inovations </a:t>
            </a:r>
            <a:endParaRPr lang="fr-FR" sz="2000" dirty="0" smtClean="0"/>
          </a:p>
          <a:p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7490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5268037" y="3510383"/>
            <a:ext cx="1705970" cy="7340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dirty="0" smtClean="0"/>
              <a:t>Merci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1688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9" y="890007"/>
            <a:ext cx="8670560" cy="2057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Résumé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2013872" y="1742778"/>
            <a:ext cx="98871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Problématique des rendez-vous annulé ou oubliés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Ma cliente ne possède pas d’outils de rappel de rendez-vous pour les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Créer une solution de rappel de rendez-vous via l’envoi de SMS et ou d’email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Utiliser divers méthodes de gestion de projet Merise, Agile, UML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Logiciel sur une Architecture orientée service(SOA), persistance des données, le middleware et l’</a:t>
            </a:r>
            <a:r>
              <a:rPr lang="fr-FR" dirty="0" err="1" smtClean="0"/>
              <a:t>Ihm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Hébergement du projet dans le Cloud Azure de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Auto-entrepreneuse sans budget pour un logiciel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Projet sous forme de </a:t>
            </a:r>
            <a:r>
              <a:rPr lang="fr-FR" dirty="0" err="1" smtClean="0"/>
              <a:t>Poc</a:t>
            </a:r>
            <a:r>
              <a:rPr lang="fr-FR" dirty="0"/>
              <a:t> </a:t>
            </a:r>
            <a:r>
              <a:rPr lang="fr-FR" dirty="0" smtClean="0"/>
              <a:t>(Proof of Concept) sans prétention de challenger les solutions existantes</a:t>
            </a:r>
          </a:p>
        </p:txBody>
      </p:sp>
    </p:spTree>
    <p:extLst>
      <p:ext uri="{BB962C8B-B14F-4D97-AF65-F5344CB8AC3E}">
        <p14:creationId xmlns:p14="http://schemas.microsoft.com/office/powerpoint/2010/main" val="236953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9" y="890007"/>
            <a:ext cx="8670560" cy="2057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/>
              <a:t>A</a:t>
            </a:r>
            <a:r>
              <a:rPr lang="fr-FR" sz="3600" dirty="0" smtClean="0"/>
              <a:t>bstract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648690" y="2272146"/>
            <a:ext cx="100306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And </a:t>
            </a:r>
            <a:r>
              <a:rPr lang="fr-FR" dirty="0" err="1" smtClean="0"/>
              <a:t>now</a:t>
            </a:r>
            <a:r>
              <a:rPr lang="fr-FR" dirty="0" smtClean="0"/>
              <a:t>, i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introduce</a:t>
            </a:r>
            <a:r>
              <a:rPr lang="fr-FR" dirty="0" smtClean="0"/>
              <a:t> and </a:t>
            </a:r>
            <a:r>
              <a:rPr lang="fr-FR" dirty="0" err="1" smtClean="0"/>
              <a:t>describe</a:t>
            </a:r>
            <a:r>
              <a:rPr lang="fr-FR" dirty="0" smtClean="0"/>
              <a:t> the </a:t>
            </a:r>
            <a:r>
              <a:rPr lang="fr-FR" dirty="0" err="1" smtClean="0"/>
              <a:t>differents</a:t>
            </a:r>
            <a:r>
              <a:rPr lang="fr-FR" dirty="0" smtClean="0"/>
              <a:t> </a:t>
            </a:r>
            <a:r>
              <a:rPr lang="fr-FR" dirty="0" err="1" smtClean="0"/>
              <a:t>processes</a:t>
            </a:r>
            <a:r>
              <a:rPr lang="fr-FR" dirty="0" smtClean="0"/>
              <a:t> i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realize</a:t>
            </a:r>
            <a:r>
              <a:rPr lang="fr-FR" dirty="0" smtClean="0"/>
              <a:t> a web </a:t>
            </a:r>
            <a:r>
              <a:rPr lang="fr-FR" dirty="0" err="1" smtClean="0"/>
              <a:t>based</a:t>
            </a:r>
            <a:r>
              <a:rPr lang="fr-FR" dirty="0" smtClean="0"/>
              <a:t> application.</a:t>
            </a:r>
          </a:p>
          <a:p>
            <a:endParaRPr lang="fr-FR" dirty="0"/>
          </a:p>
          <a:p>
            <a:r>
              <a:rPr lang="fr-FR" dirty="0" smtClean="0"/>
              <a:t>This web </a:t>
            </a:r>
            <a:r>
              <a:rPr lang="fr-FR" dirty="0" err="1" smtClean="0"/>
              <a:t>app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designed</a:t>
            </a:r>
            <a:r>
              <a:rPr lang="fr-FR" dirty="0" smtClean="0"/>
              <a:t> to </a:t>
            </a:r>
            <a:r>
              <a:rPr lang="fr-FR" dirty="0" err="1" smtClean="0"/>
              <a:t>increase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 of services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customers</a:t>
            </a:r>
            <a:r>
              <a:rPr lang="fr-FR" smtClean="0"/>
              <a:t> and </a:t>
            </a:r>
            <a:r>
              <a:rPr lang="fr-FR" dirty="0" err="1" smtClean="0"/>
              <a:t>professionals</a:t>
            </a:r>
            <a:r>
              <a:rPr lang="fr-FR" dirty="0" smtClean="0"/>
              <a:t> in a beauty </a:t>
            </a:r>
            <a:r>
              <a:rPr lang="fr-FR" dirty="0" err="1" smtClean="0"/>
              <a:t>institute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To do </a:t>
            </a:r>
            <a:r>
              <a:rPr lang="fr-FR" dirty="0" err="1" smtClean="0"/>
              <a:t>this</a:t>
            </a:r>
            <a:r>
              <a:rPr lang="fr-FR" dirty="0"/>
              <a:t>,</a:t>
            </a:r>
            <a:r>
              <a:rPr lang="fr-FR" dirty="0" smtClean="0"/>
              <a:t> the software </a:t>
            </a:r>
            <a:r>
              <a:rPr lang="fr-FR" dirty="0" err="1" smtClean="0"/>
              <a:t>is</a:t>
            </a:r>
            <a:r>
              <a:rPr lang="fr-FR" dirty="0" smtClean="0"/>
              <a:t> able to </a:t>
            </a:r>
            <a:r>
              <a:rPr lang="fr-FR" dirty="0" err="1"/>
              <a:t>s</a:t>
            </a:r>
            <a:r>
              <a:rPr lang="fr-FR" dirty="0" err="1" smtClean="0"/>
              <a:t>end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messages or emails to the clients and </a:t>
            </a:r>
            <a:r>
              <a:rPr lang="fr-FR" dirty="0" err="1" smtClean="0"/>
              <a:t>praticians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By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 the web </a:t>
            </a:r>
            <a:r>
              <a:rPr lang="fr-FR" dirty="0" err="1" smtClean="0"/>
              <a:t>app</a:t>
            </a:r>
            <a:r>
              <a:rPr lang="fr-FR" dirty="0" smtClean="0"/>
              <a:t> « </a:t>
            </a:r>
            <a:r>
              <a:rPr lang="fr-FR" dirty="0" err="1" smtClean="0"/>
              <a:t>OpusBeauté</a:t>
            </a:r>
            <a:r>
              <a:rPr lang="fr-FR" dirty="0" smtClean="0"/>
              <a:t> »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send</a:t>
            </a:r>
            <a:r>
              <a:rPr lang="fr-FR" dirty="0" smtClean="0"/>
              <a:t> </a:t>
            </a:r>
            <a:r>
              <a:rPr lang="fr-FR" dirty="0" err="1" smtClean="0"/>
              <a:t>reminders</a:t>
            </a:r>
            <a:r>
              <a:rPr lang="fr-FR" dirty="0" smtClean="0"/>
              <a:t> for the </a:t>
            </a:r>
            <a:r>
              <a:rPr lang="fr-FR" dirty="0" err="1" smtClean="0"/>
              <a:t>scheduled</a:t>
            </a:r>
            <a:r>
              <a:rPr lang="fr-FR" dirty="0" smtClean="0"/>
              <a:t> </a:t>
            </a:r>
            <a:r>
              <a:rPr lang="fr-FR" dirty="0" err="1" smtClean="0"/>
              <a:t>benefits</a:t>
            </a:r>
            <a:r>
              <a:rPr lang="fr-FR" dirty="0" smtClean="0"/>
              <a:t> and </a:t>
            </a:r>
            <a:r>
              <a:rPr lang="fr-FR" dirty="0" err="1" smtClean="0"/>
              <a:t>increase</a:t>
            </a:r>
            <a:r>
              <a:rPr lang="fr-FR" dirty="0" smtClean="0"/>
              <a:t> </a:t>
            </a:r>
            <a:r>
              <a:rPr lang="fr-FR" dirty="0" err="1" smtClean="0"/>
              <a:t>QoS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724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9" y="765312"/>
            <a:ext cx="8670560" cy="70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Présentation</a:t>
            </a:r>
            <a:endParaRPr lang="fr-FR" sz="3600" dirty="0"/>
          </a:p>
        </p:txBody>
      </p:sp>
      <p:sp>
        <p:nvSpPr>
          <p:cNvPr id="2" name="ZoneTexte 1"/>
          <p:cNvSpPr txBox="1"/>
          <p:nvPr/>
        </p:nvSpPr>
        <p:spPr>
          <a:xfrm>
            <a:off x="1542197" y="1414184"/>
            <a:ext cx="93623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11ans Systèmes et réseaux, Projets de développement bordereaux de fabrication, rupture conventionnelle, formation dans le </a:t>
            </a:r>
            <a:r>
              <a:rPr lang="fr-FR" sz="2400" dirty="0" err="1" smtClean="0"/>
              <a:t>BigData</a:t>
            </a: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Intégrer des compétences en POO</a:t>
            </a:r>
            <a:r>
              <a:rPr lang="fr-FR" sz="2400" dirty="0"/>
              <a:t>, formation </a:t>
            </a:r>
            <a:r>
              <a:rPr lang="fr-FR" sz="2400" dirty="0" smtClean="0"/>
              <a:t>conventionnée </a:t>
            </a:r>
            <a:r>
              <a:rPr lang="fr-FR" sz="2400" dirty="0"/>
              <a:t>par le conseil régional d’Ile De </a:t>
            </a:r>
            <a:r>
              <a:rPr lang="fr-FR" sz="2400" dirty="0" smtClean="0"/>
              <a:t>France, CPF + financement personnel</a:t>
            </a:r>
            <a:endParaRPr lang="fr-FR" sz="2400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08779" y="3219373"/>
            <a:ext cx="8670560" cy="734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Introduction</a:t>
            </a:r>
          </a:p>
          <a:p>
            <a:pPr marL="360363" indent="-360363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542197" y="3898030"/>
            <a:ext cx="10141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Conversation entre ma concubine et son esthéticienne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Au sujet des rendez-vous annulés au dernier moment ou oubliés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Impact sur l’organisation interne et financier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 calendrier Google est le seul outils de planification des rendez-vous, mais n’envoie pas de sms / email au client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496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608779" y="890007"/>
            <a:ext cx="8670560" cy="734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Introduction</a:t>
            </a:r>
          </a:p>
          <a:p>
            <a:pPr marL="360363" indent="-360363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913021" y="3236494"/>
            <a:ext cx="8301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482436" y="2175164"/>
            <a:ext cx="10141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Conversation entre ma concubine et son esthéticienne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Sur les rendez-vous annulés au dernier moment, oubliés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Impact sur l’organisation interne et financier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 calendrier Google est le Seul, mais n’envoie pas de sms / email au client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8444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/>
          </p:cNvSpPr>
          <p:nvPr/>
        </p:nvSpPr>
        <p:spPr>
          <a:xfrm>
            <a:off x="608779" y="890007"/>
            <a:ext cx="8670560" cy="843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fr-FR" sz="3600" dirty="0" smtClean="0"/>
              <a:t>Au détour d’une conversation, un projet </a:t>
            </a:r>
          </a:p>
          <a:p>
            <a:pPr marL="360363" indent="-360363"/>
            <a:endParaRPr lang="fr-FR" sz="3600" dirty="0" smtClean="0"/>
          </a:p>
          <a:p>
            <a:pPr marL="360363" indent="-360363">
              <a:buFont typeface="Arial" panose="020B0604020202020204" pitchFamily="34" charset="0"/>
              <a:buNone/>
            </a:pPr>
            <a:endParaRPr lang="fr-FR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2065627" y="2051210"/>
            <a:ext cx="972459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Proposition de réaliser un logiciel de gestion de rendez-vous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Fonctionnalité d’envoyer des sms / emails de rappel de Rdv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Budget ne permettant pas l’acquisition d’une solution pro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Le logiciel créé n’est pas prévu pour être comparé  aux solutions pro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Celui-ci s’inscrit dans le cadre d’un </a:t>
            </a:r>
            <a:r>
              <a:rPr lang="fr-FR" sz="2400" dirty="0" err="1" smtClean="0"/>
              <a:t>PoC</a:t>
            </a:r>
            <a:r>
              <a:rPr lang="fr-FR" sz="2400" dirty="0" smtClean="0"/>
              <a:t> (Proof of Concept)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59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19035</TotalTime>
  <Words>1571</Words>
  <Application>Microsoft Office PowerPoint</Application>
  <PresentationFormat>Grand écran</PresentationFormat>
  <Paragraphs>322</Paragraphs>
  <Slides>41</Slides>
  <Notes>1</Notes>
  <HiddenSlides>3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CDI</dc:title>
  <dc:creator>Frederic BEAUDEAU</dc:creator>
  <cp:lastModifiedBy>Frederic BEAUDEAU</cp:lastModifiedBy>
  <cp:revision>149</cp:revision>
  <dcterms:created xsi:type="dcterms:W3CDTF">2019-03-03T16:45:05Z</dcterms:created>
  <dcterms:modified xsi:type="dcterms:W3CDTF">2019-03-25T20:29:43Z</dcterms:modified>
</cp:coreProperties>
</file>